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0" r:id="rId4"/>
    <p:sldId id="317" r:id="rId5"/>
    <p:sldId id="319" r:id="rId6"/>
    <p:sldId id="322" r:id="rId7"/>
    <p:sldId id="321" r:id="rId8"/>
    <p:sldId id="323" r:id="rId9"/>
    <p:sldId id="324" r:id="rId10"/>
    <p:sldId id="325" r:id="rId11"/>
    <p:sldId id="327" r:id="rId12"/>
    <p:sldId id="326" r:id="rId13"/>
    <p:sldId id="316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e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856"/>
    <a:srgbClr val="54667A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5" autoAdjust="0"/>
  </p:normalViewPr>
  <p:slideViewPr>
    <p:cSldViewPr snapToGrid="0">
      <p:cViewPr varScale="1">
        <p:scale>
          <a:sx n="138" d="100"/>
          <a:sy n="138" d="100"/>
        </p:scale>
        <p:origin x="87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7168-E431-49DF-AFF7-8C785944B1E1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626D-1A37-41A2-AA2F-32294FA39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5626D-1A37-41A2-AA2F-32294FA3932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55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5626D-1A37-41A2-AA2F-32294FA3932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9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251171" y="476016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4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77800" y="711200"/>
            <a:ext cx="88011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141717">
            <a:off x="7815129" y="8258"/>
            <a:ext cx="1198973" cy="10756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3230" y="27107"/>
            <a:ext cx="7886700" cy="684094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p:transition spd="med" advTm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med">
    <p:pull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251171" y="476016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2020/9/17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ll/>
  </p:transition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副标题 2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635" y="2273215"/>
            <a:ext cx="9144000" cy="2249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2745" y="2720340"/>
            <a:ext cx="8408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OPTIMUS: Organizing Sentences via Pre-trained Modeling of a Latent Space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51" y="213784"/>
            <a:ext cx="1798876" cy="1798876"/>
          </a:xfrm>
          <a:prstGeom prst="ellipse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474720" y="3760060"/>
            <a:ext cx="219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Reported by Chenghong Li   2020.0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9.17</a:t>
            </a:r>
          </a:p>
        </p:txBody>
      </p:sp>
    </p:spTree>
  </p:cSld>
  <p:clrMapOvr>
    <a:masterClrMapping/>
  </p:clrMapOvr>
  <p:transition spd="med" advTm="13461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6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" y="46990"/>
            <a:ext cx="500380" cy="50038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3590" y="147320"/>
            <a:ext cx="740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99407"/>
            <a:ext cx="9144000" cy="5292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Experiments : </a:t>
            </a:r>
            <a:b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Low-resource Language Understanding</a:t>
            </a:r>
            <a:endParaRPr lang="en-US" altLang="zh-CN" sz="3600" b="0" spc="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A5D696-EE12-4B23-9F77-F79E4672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535" y="1630102"/>
            <a:ext cx="5562929" cy="32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72740"/>
      </p:ext>
    </p:extLst>
  </p:cSld>
  <p:clrMapOvr>
    <a:masterClrMapping/>
  </p:clrMapOvr>
  <p:transition spd="med" advTm="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6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" y="46990"/>
            <a:ext cx="500380" cy="50038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3590" y="147320"/>
            <a:ext cx="740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205" y="634735"/>
            <a:ext cx="8226900" cy="5292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Conclusion</a:t>
            </a:r>
            <a:endParaRPr lang="en-US" altLang="zh-CN" sz="3600" b="0" spc="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E52A369-3425-4C26-B5F5-FD3271FF752D}"/>
              </a:ext>
            </a:extLst>
          </p:cNvPr>
          <p:cNvSpPr txBox="1"/>
          <p:nvPr/>
        </p:nvSpPr>
        <p:spPr>
          <a:xfrm>
            <a:off x="575466" y="1786920"/>
            <a:ext cx="7992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present OPTIMUS, a large-scale pre-trained deep latent variable model for natural language.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introduces a smooth and universal latent space, by combining the advantages of VAEs, BERT and GPT-2 in one model.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85642"/>
      </p:ext>
    </p:extLst>
  </p:cSld>
  <p:clrMapOvr>
    <a:masterClrMapping/>
  </p:clrMapOvr>
  <p:transition spd="med" advTm="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273215"/>
            <a:ext cx="9144000" cy="2249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51" y="213784"/>
            <a:ext cx="1798876" cy="1798876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40405" y="2900045"/>
            <a:ext cx="266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THANGKS! 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 advTm="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6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" y="46990"/>
            <a:ext cx="500380" cy="50038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3590" y="147320"/>
            <a:ext cx="74041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43006" y="810491"/>
            <a:ext cx="3057987" cy="961735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altLang="zh-CN" sz="48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OPTIMUS</a:t>
            </a:r>
            <a:endParaRPr lang="en-US" altLang="zh-CN" sz="3600" b="0" spc="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标题 3">
            <a:extLst>
              <a:ext uri="{FF2B5EF4-FFF2-40B4-BE49-F238E27FC236}">
                <a16:creationId xmlns:a16="http://schemas.microsoft.com/office/drawing/2014/main" id="{EB9FA084-711C-4F9B-87A5-252EBCC9D725}"/>
              </a:ext>
            </a:extLst>
          </p:cNvPr>
          <p:cNvSpPr txBox="1">
            <a:spLocks/>
          </p:cNvSpPr>
          <p:nvPr/>
        </p:nvSpPr>
        <p:spPr>
          <a:xfrm>
            <a:off x="3043006" y="1913659"/>
            <a:ext cx="3057987" cy="2578100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7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1. Background</a:t>
            </a:r>
            <a:b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Pre-training</a:t>
            </a:r>
            <a:b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Experiments</a:t>
            </a:r>
            <a:b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4. Conclusion</a:t>
            </a:r>
          </a:p>
        </p:txBody>
      </p:sp>
    </p:spTree>
  </p:cSld>
  <p:clrMapOvr>
    <a:masterClrMapping/>
  </p:clrMapOvr>
  <p:transition spd="med" advTm="6343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6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" y="46990"/>
            <a:ext cx="500380" cy="500380"/>
          </a:xfrm>
          <a:prstGeom prst="ellipse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205" y="634735"/>
            <a:ext cx="8226900" cy="5292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Background</a:t>
            </a:r>
            <a:endParaRPr lang="en-US" altLang="zh-CN" sz="3600" b="0" spc="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150" y="2046781"/>
            <a:ext cx="1923876" cy="6459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0793" y="1384022"/>
            <a:ext cx="812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To generate a text sequence of length T, x = [x1,· · · , xT], neural language models generate every token xt conditioned on the previous word tokens: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4883" y="3287676"/>
            <a:ext cx="8180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text generation process only depends on previous word tokens, and there is limited capacity for the generation to be guided by the higher-level structures that are likely presented in natural language, such as tense, topics or sentiment.</a:t>
            </a:r>
            <a:endParaRPr lang="zh-CN" altLang="en-US" sz="180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03590" y="147320"/>
            <a:ext cx="740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dirty="0"/>
          </a:p>
        </p:txBody>
      </p:sp>
    </p:spTree>
  </p:cSld>
  <p:clrMapOvr>
    <a:masterClrMapping/>
  </p:clrMapOvr>
  <p:transition spd="med" advTm="45849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6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" y="46990"/>
            <a:ext cx="500380" cy="50038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3590" y="147320"/>
            <a:ext cx="74041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205" y="634735"/>
            <a:ext cx="8226900" cy="5292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Pre-training</a:t>
            </a:r>
            <a:endParaRPr lang="en-US" altLang="zh-CN" sz="3600" b="0" spc="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6F80B9-9213-4F46-9933-D5D859DB8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7" y="2386621"/>
            <a:ext cx="4519904" cy="10843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8B4460-5D2E-49EF-9871-0C5070D3E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842" y="1728456"/>
            <a:ext cx="2693014" cy="7643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9299DB-918F-46E7-BD3D-91261C362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842" y="3057369"/>
            <a:ext cx="3411336" cy="12579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06AFAA-1430-48C1-8BB7-C65336252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72" y="1941605"/>
            <a:ext cx="757143" cy="3380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B6024B0-1B20-46FE-B276-76B273722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0423" y="1979159"/>
            <a:ext cx="753737" cy="300541"/>
          </a:xfrm>
          <a:prstGeom prst="rect">
            <a:avLst/>
          </a:prstGeom>
        </p:spPr>
      </p:pic>
    </p:spTree>
  </p:cSld>
  <p:clrMapOvr>
    <a:masterClrMapping/>
  </p:clrMapOvr>
  <p:transition spd="med" advTm="10428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6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" y="46990"/>
            <a:ext cx="500380" cy="50038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3590" y="147320"/>
            <a:ext cx="74041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205" y="634735"/>
            <a:ext cx="8226900" cy="5292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Pre-training</a:t>
            </a:r>
            <a:endParaRPr lang="en-US" altLang="zh-CN" sz="3600" b="0" spc="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26BF01B-D83E-4D19-B8D8-C74D2A67E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6" y="1684601"/>
            <a:ext cx="2741201" cy="65763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67CA102-DFB6-48CC-8512-A271093F410B}"/>
              </a:ext>
            </a:extLst>
          </p:cNvPr>
          <p:cNvSpPr txBox="1"/>
          <p:nvPr/>
        </p:nvSpPr>
        <p:spPr>
          <a:xfrm>
            <a:off x="191818" y="3457877"/>
            <a:ext cx="2490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BERT(L=12, H=768, A=12)</a:t>
            </a:r>
          </a:p>
          <a:p>
            <a:r>
              <a:rPr lang="pt-B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GPT-2 (L=12, H=768,A=12)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 of layers </a:t>
            </a:r>
          </a:p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 size</a:t>
            </a:r>
          </a:p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self-attention heads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E838558-0422-4B4A-89DD-08CF27309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032" y="1786989"/>
            <a:ext cx="1438933" cy="3134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1522B57-A2B4-46AC-95C2-4FC3323A2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032" y="3832488"/>
            <a:ext cx="2162354" cy="264570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7C5FE3E6-4454-4153-BF62-97C308343A7E}"/>
              </a:ext>
            </a:extLst>
          </p:cNvPr>
          <p:cNvSpPr/>
          <p:nvPr/>
        </p:nvSpPr>
        <p:spPr>
          <a:xfrm>
            <a:off x="1275876" y="1858179"/>
            <a:ext cx="813255" cy="4371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9FD4AAF8-B52C-4242-B635-A61B4816B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756" y="1163935"/>
            <a:ext cx="2713797" cy="210800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8E0167F-1481-4BA3-8CAF-D307678EB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8333" y="3517190"/>
            <a:ext cx="2162355" cy="1327386"/>
          </a:xfrm>
          <a:prstGeom prst="rect">
            <a:avLst/>
          </a:prstGeom>
        </p:spPr>
      </p:pic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76754F23-0CAD-403B-B72A-99C47D79E7A5}"/>
              </a:ext>
            </a:extLst>
          </p:cNvPr>
          <p:cNvCxnSpPr/>
          <p:nvPr/>
        </p:nvCxnSpPr>
        <p:spPr>
          <a:xfrm>
            <a:off x="3111092" y="3417410"/>
            <a:ext cx="5470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BBD61432-3D25-4B01-8C2C-380C3EF6BE86}"/>
              </a:ext>
            </a:extLst>
          </p:cNvPr>
          <p:cNvCxnSpPr>
            <a:cxnSpLocks/>
          </p:cNvCxnSpPr>
          <p:nvPr/>
        </p:nvCxnSpPr>
        <p:spPr>
          <a:xfrm>
            <a:off x="3111092" y="1281545"/>
            <a:ext cx="0" cy="3706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>
            <a:extLst>
              <a:ext uri="{FF2B5EF4-FFF2-40B4-BE49-F238E27FC236}">
                <a16:creationId xmlns:a16="http://schemas.microsoft.com/office/drawing/2014/main" id="{6CF6A7B1-AE80-4187-9903-80C77D29A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1498" y="2217936"/>
            <a:ext cx="1098340" cy="50802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BAE58E3-9BF4-4677-9DE6-DDAEEA8B3C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1498" y="4236336"/>
            <a:ext cx="1020986" cy="247393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120C65FD-EBF6-4547-8B8A-4E73B81346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244" y="2437410"/>
            <a:ext cx="1697181" cy="32622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BB0343F0-C886-4D04-AFF0-B1D5A23469A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894"/>
          <a:stretch/>
        </p:blipFill>
        <p:spPr>
          <a:xfrm>
            <a:off x="900769" y="2850175"/>
            <a:ext cx="1073099" cy="43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10776"/>
      </p:ext>
    </p:extLst>
  </p:cSld>
  <p:clrMapOvr>
    <a:masterClrMapping/>
  </p:clrMapOvr>
  <p:transition spd="med" advTm="116323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6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" y="46990"/>
            <a:ext cx="500380" cy="50038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3590" y="147320"/>
            <a:ext cx="740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205" y="634735"/>
            <a:ext cx="8226900" cy="5292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Experiments : Language Modeling</a:t>
            </a:r>
            <a:endParaRPr lang="en-US" altLang="zh-CN" sz="3600" b="0" spc="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1C1682-E339-4830-82CC-2580FBD73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64" y="1229710"/>
            <a:ext cx="7412182" cy="3785570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6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" y="46990"/>
            <a:ext cx="500380" cy="50038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3590" y="147320"/>
            <a:ext cx="740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205" y="634735"/>
            <a:ext cx="8226900" cy="5292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Experiments : Arithmetic operation</a:t>
            </a:r>
            <a:endParaRPr lang="en-US" altLang="zh-CN" sz="3600" b="0" spc="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63169D-F57C-4FE4-A8B4-314F8171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3" y="2413650"/>
            <a:ext cx="8832273" cy="24935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5E4A20-82B1-4EB6-B175-8B5F65786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15" y="1223053"/>
            <a:ext cx="7855527" cy="2550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9C478A-18C7-4CCE-BB5E-FC0BD835B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1477672"/>
            <a:ext cx="5946015" cy="3140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65615EA-63FD-4A67-ACB1-6679DFAA6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15" y="1774724"/>
            <a:ext cx="8021782" cy="2553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6141B36-B93C-4D27-877B-D1F0EA01F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5" y="2030059"/>
            <a:ext cx="1216602" cy="2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35302"/>
      </p:ext>
    </p:extLst>
  </p:cSld>
  <p:clrMapOvr>
    <a:masterClrMapping/>
  </p:clrMapOvr>
  <p:transition spd="med" advTm="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6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" y="46990"/>
            <a:ext cx="500380" cy="50038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3590" y="147320"/>
            <a:ext cx="740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205" y="634735"/>
            <a:ext cx="8226900" cy="5292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Experiments : Latent space interpolation</a:t>
            </a:r>
            <a:endParaRPr lang="en-US" altLang="zh-CN" sz="3600" b="0" spc="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AC4D8F-7FFB-411B-A506-42DF8A36C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406285"/>
            <a:ext cx="4721680" cy="34601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96621A-1E20-4AB8-8E4B-BC7AE4D63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56" y="1687714"/>
            <a:ext cx="3823854" cy="2832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B11FE6-1D93-477C-BAA1-5787DE7AC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198" y="1997218"/>
            <a:ext cx="3963228" cy="2712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0863940-52CB-4CAA-AEC3-4A46C8830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198" y="2282689"/>
            <a:ext cx="2375347" cy="2577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D2D38AA-D05E-49B7-87CF-6674A7A85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492" y="2820585"/>
            <a:ext cx="1864566" cy="2936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4C5F51F-6763-442C-87DB-6911DAB88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097" y="3155062"/>
            <a:ext cx="2493044" cy="2392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EFD4CD-9EC8-4A5D-A5E1-8CE9BF762E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005" y="3455596"/>
            <a:ext cx="3963229" cy="3093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BD0830B-BA21-4925-BF30-26948DC580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6005" y="3735769"/>
            <a:ext cx="1145879" cy="2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2767"/>
      </p:ext>
    </p:extLst>
  </p:cSld>
  <p:clrMapOvr>
    <a:masterClrMapping/>
  </p:clrMapOvr>
  <p:transition spd="med" advTm="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6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" y="46990"/>
            <a:ext cx="500380" cy="50038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3590" y="147320"/>
            <a:ext cx="740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205" y="634735"/>
            <a:ext cx="8226900" cy="5292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Experiments</a:t>
            </a:r>
            <a:endParaRPr lang="en-US" altLang="zh-CN" sz="3600" b="0" spc="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1FC930-2F7F-411A-BBD1-AD57A43F004B}"/>
              </a:ext>
            </a:extLst>
          </p:cNvPr>
          <p:cNvSpPr txBox="1"/>
          <p:nvPr/>
        </p:nvSpPr>
        <p:spPr>
          <a:xfrm>
            <a:off x="314325" y="1160590"/>
            <a:ext cx="2986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Dialog response generation</a:t>
            </a:r>
            <a:endParaRPr lang="zh-CN" altLang="en-US" sz="20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9CE05E8-DE18-46EF-BC36-880A24CE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99" y="1229710"/>
            <a:ext cx="4740758" cy="109278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623D297-131C-4A5C-B134-0999D13CD714}"/>
              </a:ext>
            </a:extLst>
          </p:cNvPr>
          <p:cNvSpPr txBox="1"/>
          <p:nvPr/>
        </p:nvSpPr>
        <p:spPr>
          <a:xfrm>
            <a:off x="314325" y="2571750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Stylized response generation</a:t>
            </a:r>
            <a:endParaRPr lang="zh-CN" altLang="en-US" sz="20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4563272-863E-440B-ABF0-3D82AE98B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817" y="2555270"/>
            <a:ext cx="5020858" cy="83317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81B7B65-91E5-4776-BE9C-F17C96925AB6}"/>
              </a:ext>
            </a:extLst>
          </p:cNvPr>
          <p:cNvSpPr txBox="1"/>
          <p:nvPr/>
        </p:nvSpPr>
        <p:spPr>
          <a:xfrm>
            <a:off x="314325" y="3611405"/>
            <a:ext cx="3595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Label-conditional text generation</a:t>
            </a:r>
            <a:endParaRPr lang="zh-CN" altLang="en-US" sz="20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9E324E7-5A85-4B71-8003-8B47DC5F4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199" y="3611405"/>
            <a:ext cx="4740758" cy="1305581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5E53D64-18BB-400C-A1C1-25DBCA9C874F}"/>
              </a:ext>
            </a:extLst>
          </p:cNvPr>
          <p:cNvCxnSpPr/>
          <p:nvPr/>
        </p:nvCxnSpPr>
        <p:spPr>
          <a:xfrm>
            <a:off x="314325" y="2410692"/>
            <a:ext cx="8459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5EB507C-6A44-447B-ADEC-19AF243C0EAE}"/>
              </a:ext>
            </a:extLst>
          </p:cNvPr>
          <p:cNvCxnSpPr/>
          <p:nvPr/>
        </p:nvCxnSpPr>
        <p:spPr>
          <a:xfrm>
            <a:off x="314212" y="3463638"/>
            <a:ext cx="8459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71801790-C34B-497F-839A-53DB18809B6B}"/>
              </a:ext>
            </a:extLst>
          </p:cNvPr>
          <p:cNvSpPr txBox="1"/>
          <p:nvPr/>
        </p:nvSpPr>
        <p:spPr>
          <a:xfrm>
            <a:off x="6915185" y="863853"/>
            <a:ext cx="22288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zh-CN" altLang="en-US" dirty="0">
                <a:solidFill>
                  <a:schemeClr val="bg2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chemeClr val="bg2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Dailydialog &amp; Yelp</a:t>
            </a:r>
            <a:endParaRPr lang="zh-CN" altLang="en-US" dirty="0">
              <a:solidFill>
                <a:schemeClr val="bg2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42834"/>
      </p:ext>
    </p:extLst>
  </p:cSld>
  <p:clrMapOvr>
    <a:masterClrMapping/>
  </p:clrMapOvr>
  <p:transition spd="med" advTm="0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自定义 9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485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空白设计模板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244</Words>
  <Application>Microsoft Office PowerPoint</Application>
  <PresentationFormat>全屏显示(16:9)</PresentationFormat>
  <Paragraphs>39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Calibri Light</vt:lpstr>
      <vt:lpstr>Gill Sans Ultra Bold</vt:lpstr>
      <vt:lpstr>Times New Roman</vt:lpstr>
      <vt:lpstr>Wingdings</vt:lpstr>
      <vt:lpstr>第一PPT，www.1ppt.com</vt:lpstr>
      <vt:lpstr>1_空白设计模板</vt:lpstr>
      <vt:lpstr>PowerPoint 演示文稿</vt:lpstr>
      <vt:lpstr>OPTIMUS</vt:lpstr>
      <vt:lpstr>Background</vt:lpstr>
      <vt:lpstr>Pre-training</vt:lpstr>
      <vt:lpstr>Pre-training</vt:lpstr>
      <vt:lpstr>Experiments : Language Modeling</vt:lpstr>
      <vt:lpstr>Experiments : Arithmetic operation</vt:lpstr>
      <vt:lpstr>Experiments : Latent space interpolation</vt:lpstr>
      <vt:lpstr>Experiments</vt:lpstr>
      <vt:lpstr>Experiments :  Low-resource Language Understanding</vt:lpstr>
      <vt:lpstr>Conclusion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知识竞赛</dc:title>
  <dc:creator>第一PPT</dc:creator>
  <cp:keywords>www.1ppt.com</cp:keywords>
  <cp:lastModifiedBy>李 程鸿</cp:lastModifiedBy>
  <cp:revision>416</cp:revision>
  <dcterms:created xsi:type="dcterms:W3CDTF">2016-12-25T02:27:00Z</dcterms:created>
  <dcterms:modified xsi:type="dcterms:W3CDTF">2020-09-17T12:04:52Z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